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10">
  <p:sldMasterIdLst>
    <p:sldMasterId id="2147483648" r:id="rId4"/>
  </p:sldMasterIdLst>
  <p:notesMasterIdLst>
    <p:notesMasterId r:id="rId7"/>
  </p:notesMasterIdLst>
  <p:sldIdLst>
    <p:sldId id="270" r:id="rId5"/>
    <p:sldId id="313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AVADO DE AREAS PUBLICAS" id="{94E44A0D-7E3D-4EB9-AA5E-2B119E91F78F}">
          <p14:sldIdLst>
            <p14:sldId id="270"/>
            <p14:sldId id="31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9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D6BFCB-1082-4AF4-B890-93F1D47D0184}" type="datetimeFigureOut">
              <a:rPr lang="es-CO" smtClean="0"/>
              <a:t>5/12/2020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9669E7-A679-468E-80F2-87C84855E5D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5214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19C0B-72F5-4514-9C72-9ACBA2585F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503D5B-F820-4969-BDAA-7DAC20E2D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B447D6-8D3F-4765-A889-D989E247A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67C74E-A75A-4D92-8085-C62836E7E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389DCE-34B1-4305-952C-A29619928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19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0E220A-9E14-471C-BCF3-BBCCCC9F9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3A8171C-FFB0-48BD-8293-31DB09B689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089779-6700-4E00-8D41-8B46538E1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9AD6E-1A5C-4F26-8756-60EED9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CDB0E8-D0A0-4AC9-8EF0-52A49240D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1070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1897BD8-CFC1-4A92-BC2D-719EFB541E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5FDE28-3A27-4B7A-8A6B-023D9ECC7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C7524D-043F-4CB5-A3F6-5968F5FDE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75EB882-D7E8-4FA6-BF93-4D18FDE4D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421A54-8925-4C55-A333-45F4D668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23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A07417-15CF-4F0A-8041-0CD47CB61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3797E9-8D7E-4567-AE91-6EA358881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A0B448-58C8-4381-B2BC-FDF0AAA54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D17526-9BA7-4B1A-98CE-35558D0B3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C34BA0-8AC7-4763-8C1D-7C3A7857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944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FC14F4-D9E8-4FA5-8762-ADF4210A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378D83F-A03C-4DA1-AB51-B64DA3D92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790DA-F6C6-476C-857B-4FEC223AC5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5FBD69-8C46-46AE-81F1-F52268698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B3A95E-571F-4846-A505-4CACB579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90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F27146-9BB9-48C5-A799-7CBBC8444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731C70-8260-49D1-B473-143EF03FB8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BE66371-72BA-4FC1-A7C5-C08C81196D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881BE2-627B-4018-8834-AF8D65F2E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8B2DFFE-22A7-4ADA-9883-335E944C9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02FE7D-F2AF-40B7-BA07-DE36F4F6E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699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EFD1D2-5E92-4B76-BE43-7870663E5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AE6ED09-6F8D-4D81-A93C-75C223CFA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2314B7-64D9-4782-A228-7BC4E09D3A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1C8DEB5-331E-48AC-8E8D-675FBC273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0821158-39E6-4A82-8BA8-6BF1B5A4F1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933A9A2-E182-449E-8A64-F62E83811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8EE256-508D-4DD8-8384-2778DBA7F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95E275-6544-4F9E-869E-C80D4886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8129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B50FD5-BF99-41E1-A32F-724CB6318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287EEEE-4B71-4150-B4CC-FA19AB56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056B384-73D1-4B3A-8FA7-8D928BA4C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D2319D7-DA55-47E4-A1AF-F4A838914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6181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82DBB01-A530-43ED-9825-C9FC482E8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729A751-6588-49E5-9F0F-04AD0BCE2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8EE020C-5B0D-4482-9205-8CBC7CA48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819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871075-794C-4893-9D3F-38C61E746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228AB5-C1F8-448D-A742-0BEF6D38A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7CA4686-1803-47AD-A727-84BE435E6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2621B2-91C1-4D71-8BC0-CEB2AC7F3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66D8CD-55B0-4DCE-8B42-E848EADEE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19FA1F-03F7-44C1-8F9F-F160DEE92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67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6BA7FC-B658-4BC9-B14B-0DB0EA93C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E1F2FE8-DDD4-41EA-8DD6-9A113CD403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517D5A-8D6E-4782-B998-E71F74A0A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3461DB-4D25-40E3-BDDF-6B47B0266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41E340D-5DC1-4A78-839D-344E41025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F0FC202-7AFA-4A05-BF97-2F79DC49D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6279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37F390F-FBEA-4FA5-A76B-C7D55C14D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08B4BC8-AA77-4905-A139-05F55E4381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E327A4-5CA2-45B1-9F14-A3F6F78993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2894-C4B2-442F-826E-6A12CF3F28B4}" type="datetimeFigureOut">
              <a:rPr lang="es-ES" smtClean="0"/>
              <a:t>05/12/2020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501DCF-17F2-4C4C-89E5-AC6E1D8B3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900495-7603-4F52-8A69-C775402DE5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B7E97D-4665-4267-95F6-2F6E7FF1141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6292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93392" y="320040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ARBOL DE PROBLEMAS LAVADO DE ÁREAS PÚBLICAS</a:t>
            </a:r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6B6100DE-E5D5-B34F-8B12-2D315DCECEAD}"/>
              </a:ext>
            </a:extLst>
          </p:cNvPr>
          <p:cNvSpPr/>
          <p:nvPr/>
        </p:nvSpPr>
        <p:spPr>
          <a:xfrm>
            <a:off x="3529361" y="3514281"/>
            <a:ext cx="5741035" cy="3346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Bajos niveles de limpieza en áreas públicas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064C25D4-364C-5E47-AB8E-8EAB15D3EC17}"/>
              </a:ext>
            </a:extLst>
          </p:cNvPr>
          <p:cNvSpPr/>
          <p:nvPr/>
        </p:nvSpPr>
        <p:spPr>
          <a:xfrm>
            <a:off x="3427761" y="4420426"/>
            <a:ext cx="1620520" cy="651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la generación de puntos críticos sanitarios en la ciudad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C6E58FA5-1AC4-DA42-8CA4-CC760274166C}"/>
              </a:ext>
            </a:extLst>
          </p:cNvPr>
          <p:cNvSpPr/>
          <p:nvPr/>
        </p:nvSpPr>
        <p:spPr>
          <a:xfrm>
            <a:off x="8234076" y="4348036"/>
            <a:ext cx="1515110" cy="6781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Las frecuencias determinadas por la reglamentación nacional son insuficientes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FF387AE-361C-6B49-BCBD-4AF1A3EF9E5E}"/>
              </a:ext>
            </a:extLst>
          </p:cNvPr>
          <p:cNvSpPr/>
          <p:nvPr/>
        </p:nvSpPr>
        <p:spPr>
          <a:xfrm>
            <a:off x="1991015" y="2396681"/>
            <a:ext cx="2027555" cy="54292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Contaminación ambiental y sanitaria (proliferación de vectores y generación de olores ofensivos)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DE29892-7291-B94F-A151-126515C57720}"/>
              </a:ext>
            </a:extLst>
          </p:cNvPr>
          <p:cNvSpPr/>
          <p:nvPr/>
        </p:nvSpPr>
        <p:spPr>
          <a:xfrm>
            <a:off x="5310536" y="2455736"/>
            <a:ext cx="1784985" cy="3892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el deterioro de las áreas públicas de la ciudad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D67998C-A4E3-194E-8EA1-EE52E11FE713}"/>
              </a:ext>
            </a:extLst>
          </p:cNvPr>
          <p:cNvSpPr/>
          <p:nvPr/>
        </p:nvSpPr>
        <p:spPr>
          <a:xfrm>
            <a:off x="10007955" y="2229041"/>
            <a:ext cx="1513840" cy="7785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Baja percepción del concepto de área limpia en la ciudad, generando inconformidad del usuario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77DD1CB-9465-EC43-BCFA-A9AE44551220}"/>
              </a:ext>
            </a:extLst>
          </p:cNvPr>
          <p:cNvSpPr/>
          <p:nvPr/>
        </p:nvSpPr>
        <p:spPr>
          <a:xfrm>
            <a:off x="1282990" y="1120331"/>
            <a:ext cx="1759585" cy="646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la recepción de PQR por parte de los prestadores del servicio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F7A1D56-35B1-0749-B166-6A775EA1654F}"/>
              </a:ext>
            </a:extLst>
          </p:cNvPr>
          <p:cNvSpPr/>
          <p:nvPr/>
        </p:nvSpPr>
        <p:spPr>
          <a:xfrm>
            <a:off x="3156876" y="1169861"/>
            <a:ext cx="1170034" cy="579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de puntos críticos sanitarios en la ciudad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B8AA6962-D5A0-D548-8996-B18597DE8220}"/>
              </a:ext>
            </a:extLst>
          </p:cNvPr>
          <p:cNvSpPr/>
          <p:nvPr/>
        </p:nvSpPr>
        <p:spPr>
          <a:xfrm>
            <a:off x="5185420" y="1062864"/>
            <a:ext cx="1542415" cy="75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Deterioro de las infraestructuras del Distrito afectas a la actividad de lavado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32DA69E2-9870-1247-A826-618B1810900E}"/>
              </a:ext>
            </a:extLst>
          </p:cNvPr>
          <p:cNvSpPr/>
          <p:nvPr/>
        </p:nvSpPr>
        <p:spPr>
          <a:xfrm>
            <a:off x="6876426" y="1062864"/>
            <a:ext cx="1414784" cy="75120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Aumento en los costos de mantenimiento de las estructuras afectas a la actividad de lavado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9F9FF7A9-6DA3-3948-BA3E-F62DC3686017}"/>
              </a:ext>
            </a:extLst>
          </p:cNvPr>
          <p:cNvSpPr/>
          <p:nvPr/>
        </p:nvSpPr>
        <p:spPr>
          <a:xfrm>
            <a:off x="1646586" y="5505576"/>
            <a:ext cx="1882775" cy="579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Insuficiencia de  oferta de baños públicos en la ciudad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383A2203-DE5C-5442-8443-F2FBC9CAF44D}"/>
              </a:ext>
            </a:extLst>
          </p:cNvPr>
          <p:cNvSpPr/>
          <p:nvPr/>
        </p:nvSpPr>
        <p:spPr>
          <a:xfrm>
            <a:off x="3693191" y="5505576"/>
            <a:ext cx="1945640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Falta de cultura ciudadana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299D01-4450-324A-96B1-8965CFCF6B0D}"/>
              </a:ext>
            </a:extLst>
          </p:cNvPr>
          <p:cNvSpPr/>
          <p:nvPr/>
        </p:nvSpPr>
        <p:spPr>
          <a:xfrm>
            <a:off x="10007955" y="1160971"/>
            <a:ext cx="1424305" cy="4521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Inconformidad de usuario</a:t>
            </a:r>
            <a:endParaRPr lang="es-CO" sz="120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20" name="Conector recto 19"/>
          <p:cNvCxnSpPr>
            <a:cxnSpLocks/>
          </p:cNvCxnSpPr>
          <p:nvPr/>
        </p:nvCxnSpPr>
        <p:spPr>
          <a:xfrm flipV="1">
            <a:off x="3174396" y="3250756"/>
            <a:ext cx="7575874" cy="2032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3168046" y="2953576"/>
            <a:ext cx="0" cy="31623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de flecha 21"/>
          <p:cNvCxnSpPr/>
          <p:nvPr/>
        </p:nvCxnSpPr>
        <p:spPr>
          <a:xfrm flipV="1">
            <a:off x="10752810" y="3007551"/>
            <a:ext cx="0" cy="24447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6297326" y="2844991"/>
            <a:ext cx="0" cy="40703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>
            <a:off x="4061491" y="4094036"/>
            <a:ext cx="4943475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2298731" y="5297296"/>
            <a:ext cx="0" cy="2076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6" name="Conector recto de flecha 25"/>
          <p:cNvCxnSpPr/>
          <p:nvPr/>
        </p:nvCxnSpPr>
        <p:spPr>
          <a:xfrm flipV="1">
            <a:off x="2263430" y="1790256"/>
            <a:ext cx="0" cy="30797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 flipV="1">
            <a:off x="3754775" y="1763586"/>
            <a:ext cx="0" cy="330835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V="1">
            <a:off x="3160050" y="2097596"/>
            <a:ext cx="0" cy="29845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>
            <a:cxnSpLocks/>
          </p:cNvCxnSpPr>
          <p:nvPr/>
        </p:nvCxnSpPr>
        <p:spPr>
          <a:xfrm flipV="1">
            <a:off x="5523049" y="1814069"/>
            <a:ext cx="0" cy="414973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H="1" flipV="1">
            <a:off x="10750270" y="1613726"/>
            <a:ext cx="3175" cy="607060"/>
          </a:xfrm>
          <a:prstGeom prst="straightConnector1">
            <a:avLst/>
          </a:prstGeom>
          <a:ln>
            <a:solidFill>
              <a:schemeClr val="accent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CuadroTexto 112"/>
          <p:cNvSpPr txBox="1"/>
          <p:nvPr/>
        </p:nvSpPr>
        <p:spPr>
          <a:xfrm rot="16200004">
            <a:off x="39702" y="2028855"/>
            <a:ext cx="683260" cy="23050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</a:t>
            </a:r>
            <a:endParaRPr lang="es-CO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2" name="CuadroTexto 112"/>
          <p:cNvSpPr txBox="1"/>
          <p:nvPr/>
        </p:nvSpPr>
        <p:spPr>
          <a:xfrm rot="16200004">
            <a:off x="309942" y="4620767"/>
            <a:ext cx="671830" cy="2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800" kern="120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</a:t>
            </a:r>
            <a:endParaRPr lang="es-CO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es-CO" sz="12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cxnSp>
        <p:nvCxnSpPr>
          <p:cNvPr id="33" name="Conector recto de flecha 32"/>
          <p:cNvCxnSpPr/>
          <p:nvPr/>
        </p:nvCxnSpPr>
        <p:spPr>
          <a:xfrm flipV="1">
            <a:off x="6332886" y="3851466"/>
            <a:ext cx="0" cy="2432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5" name="Conector recto 34"/>
          <p:cNvCxnSpPr>
            <a:cxnSpLocks/>
          </p:cNvCxnSpPr>
          <p:nvPr/>
        </p:nvCxnSpPr>
        <p:spPr>
          <a:xfrm flipV="1">
            <a:off x="2263430" y="2094421"/>
            <a:ext cx="1491345" cy="3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/>
          <p:cNvCxnSpPr/>
          <p:nvPr/>
        </p:nvCxnSpPr>
        <p:spPr>
          <a:xfrm>
            <a:off x="5523049" y="2235201"/>
            <a:ext cx="23348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Conector recto de flecha 37"/>
          <p:cNvCxnSpPr>
            <a:cxnSpLocks/>
          </p:cNvCxnSpPr>
          <p:nvPr/>
        </p:nvCxnSpPr>
        <p:spPr>
          <a:xfrm flipV="1">
            <a:off x="7857944" y="1814069"/>
            <a:ext cx="0" cy="4127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flipV="1">
            <a:off x="6246822" y="2235074"/>
            <a:ext cx="0" cy="2266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flipV="1">
            <a:off x="6297326" y="3269807"/>
            <a:ext cx="1" cy="2444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recto de flecha 46"/>
          <p:cNvCxnSpPr/>
          <p:nvPr/>
        </p:nvCxnSpPr>
        <p:spPr>
          <a:xfrm flipV="1">
            <a:off x="4061491" y="4094036"/>
            <a:ext cx="0" cy="306068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9" idx="0"/>
          </p:cNvCxnSpPr>
          <p:nvPr/>
        </p:nvCxnSpPr>
        <p:spPr>
          <a:xfrm flipV="1">
            <a:off x="8991631" y="4094036"/>
            <a:ext cx="13335" cy="254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de flecha 53"/>
          <p:cNvCxnSpPr>
            <a:stCxn id="18" idx="0"/>
          </p:cNvCxnSpPr>
          <p:nvPr/>
        </p:nvCxnSpPr>
        <p:spPr>
          <a:xfrm flipH="1" flipV="1">
            <a:off x="4652041" y="5297296"/>
            <a:ext cx="13970" cy="20828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recto 55"/>
          <p:cNvCxnSpPr/>
          <p:nvPr/>
        </p:nvCxnSpPr>
        <p:spPr>
          <a:xfrm>
            <a:off x="2298731" y="5297296"/>
            <a:ext cx="235331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cto de flecha 57"/>
          <p:cNvCxnSpPr>
            <a:cxnSpLocks/>
          </p:cNvCxnSpPr>
          <p:nvPr/>
        </p:nvCxnSpPr>
        <p:spPr>
          <a:xfrm flipH="1" flipV="1">
            <a:off x="4238021" y="5092258"/>
            <a:ext cx="13939" cy="217805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ángulo 47">
            <a:extLst>
              <a:ext uri="{FF2B5EF4-FFF2-40B4-BE49-F238E27FC236}">
                <a16:creationId xmlns:a16="http://schemas.microsoft.com/office/drawing/2014/main" id="{8FE78983-54FA-A24F-934F-3E336ECB0674}"/>
              </a:ext>
            </a:extLst>
          </p:cNvPr>
          <p:cNvSpPr/>
          <p:nvPr/>
        </p:nvSpPr>
        <p:spPr>
          <a:xfrm>
            <a:off x="8025478" y="5487145"/>
            <a:ext cx="1945640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10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reglamentación nacional no contempla las condiciones particulares de Bogotá</a:t>
            </a: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C003F744-C5CB-C44D-B6EB-DAE80BAC238E}"/>
              </a:ext>
            </a:extLst>
          </p:cNvPr>
          <p:cNvSpPr/>
          <p:nvPr/>
        </p:nvSpPr>
        <p:spPr>
          <a:xfrm>
            <a:off x="5807240" y="5498708"/>
            <a:ext cx="1945640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Uso inadecuado de los espacios públicos por parte de la ciudadanía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9" name="Conector angular 38">
            <a:extLst>
              <a:ext uri="{FF2B5EF4-FFF2-40B4-BE49-F238E27FC236}">
                <a16:creationId xmlns:a16="http://schemas.microsoft.com/office/drawing/2014/main" id="{939BEE31-A2FF-1C45-A2ED-ACE295BD30B6}"/>
              </a:ext>
            </a:extLst>
          </p:cNvPr>
          <p:cNvCxnSpPr>
            <a:stCxn id="50" idx="0"/>
            <a:endCxn id="7" idx="2"/>
          </p:cNvCxnSpPr>
          <p:nvPr/>
        </p:nvCxnSpPr>
        <p:spPr>
          <a:xfrm rot="16200000" flipV="1">
            <a:off x="5295655" y="4014302"/>
            <a:ext cx="426772" cy="2542039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>
            <a:extLst>
              <a:ext uri="{FF2B5EF4-FFF2-40B4-BE49-F238E27FC236}">
                <a16:creationId xmlns:a16="http://schemas.microsoft.com/office/drawing/2014/main" id="{B27CD065-2933-EF4B-81A6-15CAECC2BA0A}"/>
              </a:ext>
            </a:extLst>
          </p:cNvPr>
          <p:cNvCxnSpPr>
            <a:cxnSpLocks/>
            <a:endCxn id="9" idx="2"/>
          </p:cNvCxnSpPr>
          <p:nvPr/>
        </p:nvCxnSpPr>
        <p:spPr>
          <a:xfrm flipV="1">
            <a:off x="8978296" y="5026216"/>
            <a:ext cx="13335" cy="472492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436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995973" y="124485"/>
            <a:ext cx="85679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ARBOL DE </a:t>
            </a:r>
            <a:r>
              <a:rPr lang="es-ES" sz="1200" dirty="0">
                <a:latin typeface="Arial" panose="020B0604020202020204" pitchFamily="34" charset="0"/>
                <a:cs typeface="Arial" panose="020B0604020202020204" pitchFamily="34" charset="0"/>
              </a:rPr>
              <a:t>OBJETIVOS</a:t>
            </a:r>
            <a:r>
              <a:rPr lang="es-ES" sz="1100" dirty="0">
                <a:latin typeface="Arial" panose="020B0604020202020204" pitchFamily="34" charset="0"/>
                <a:cs typeface="Arial" panose="020B0604020202020204" pitchFamily="34" charset="0"/>
              </a:rPr>
              <a:t> LAVADO DE ÁREAS PÚBLICAS</a:t>
            </a:r>
            <a:endParaRPr lang="es-CO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9">
            <a:extLst>
              <a:ext uri="{FF2B5EF4-FFF2-40B4-BE49-F238E27FC236}">
                <a16:creationId xmlns:a16="http://schemas.microsoft.com/office/drawing/2014/main" id="{3176BF13-73DF-E944-B0F5-C11F7244AA76}"/>
              </a:ext>
            </a:extLst>
          </p:cNvPr>
          <p:cNvSpPr/>
          <p:nvPr/>
        </p:nvSpPr>
        <p:spPr>
          <a:xfrm>
            <a:off x="2429201" y="3249723"/>
            <a:ext cx="7518593" cy="5191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Aumentar los niveles de limpieza en áreas públicas</a:t>
            </a:r>
            <a:endParaRPr lang="es-ES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ángulo 10">
            <a:extLst>
              <a:ext uri="{FF2B5EF4-FFF2-40B4-BE49-F238E27FC236}">
                <a16:creationId xmlns:a16="http://schemas.microsoft.com/office/drawing/2014/main" id="{8C4070B9-3C17-724B-A24C-A34002D4CB21}"/>
              </a:ext>
            </a:extLst>
          </p:cNvPr>
          <p:cNvSpPr/>
          <p:nvPr/>
        </p:nvSpPr>
        <p:spPr>
          <a:xfrm>
            <a:off x="2749837" y="4085910"/>
            <a:ext cx="2756119" cy="7113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Reducir </a:t>
            </a: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los puntos críticos sanitarios en la ciudad.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12">
            <a:extLst>
              <a:ext uri="{FF2B5EF4-FFF2-40B4-BE49-F238E27FC236}">
                <a16:creationId xmlns:a16="http://schemas.microsoft.com/office/drawing/2014/main" id="{FC05B6B6-5DCA-F643-BF28-AB6D3BA50D72}"/>
              </a:ext>
            </a:extLst>
          </p:cNvPr>
          <p:cNvSpPr/>
          <p:nvPr/>
        </p:nvSpPr>
        <p:spPr>
          <a:xfrm>
            <a:off x="9693811" y="3996223"/>
            <a:ext cx="1953428" cy="847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Optimizar las frecuencias en los sitios identificados que requerien la actividad de lavado priorizado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ángulo 16">
            <a:extLst>
              <a:ext uri="{FF2B5EF4-FFF2-40B4-BE49-F238E27FC236}">
                <a16:creationId xmlns:a16="http://schemas.microsoft.com/office/drawing/2014/main" id="{43DB2A51-B6DB-7A41-BA9C-745483949BED}"/>
              </a:ext>
            </a:extLst>
          </p:cNvPr>
          <p:cNvSpPr/>
          <p:nvPr/>
        </p:nvSpPr>
        <p:spPr>
          <a:xfrm>
            <a:off x="1489413" y="2093186"/>
            <a:ext cx="2484084" cy="679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O" sz="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Reducción de la contaminación ambiental y sanitaria.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ángulo 17">
            <a:extLst>
              <a:ext uri="{FF2B5EF4-FFF2-40B4-BE49-F238E27FC236}">
                <a16:creationId xmlns:a16="http://schemas.microsoft.com/office/drawing/2014/main" id="{49F91E7E-61B0-2D41-8532-FB68D16A9AC0}"/>
              </a:ext>
            </a:extLst>
          </p:cNvPr>
          <p:cNvSpPr/>
          <p:nvPr/>
        </p:nvSpPr>
        <p:spPr>
          <a:xfrm>
            <a:off x="705630" y="580362"/>
            <a:ext cx="1917142" cy="9214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Disminución de las PQR asociadas al lavado de áreas públicas.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18">
            <a:extLst>
              <a:ext uri="{FF2B5EF4-FFF2-40B4-BE49-F238E27FC236}">
                <a16:creationId xmlns:a16="http://schemas.microsoft.com/office/drawing/2014/main" id="{C4E3EA03-4471-A640-80BE-B558B076B620}"/>
              </a:ext>
            </a:extLst>
          </p:cNvPr>
          <p:cNvSpPr/>
          <p:nvPr/>
        </p:nvSpPr>
        <p:spPr>
          <a:xfrm>
            <a:off x="2731454" y="592017"/>
            <a:ext cx="1917142" cy="9214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Disminución de los puntos críticos sanitarios en la ciudad.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ángulo 19">
            <a:extLst>
              <a:ext uri="{FF2B5EF4-FFF2-40B4-BE49-F238E27FC236}">
                <a16:creationId xmlns:a16="http://schemas.microsoft.com/office/drawing/2014/main" id="{25D579A9-C67C-DA4E-9F3C-5AD94E9D5D04}"/>
              </a:ext>
            </a:extLst>
          </p:cNvPr>
          <p:cNvSpPr/>
          <p:nvPr/>
        </p:nvSpPr>
        <p:spPr>
          <a:xfrm>
            <a:off x="5219700" y="2073023"/>
            <a:ext cx="2545587" cy="719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Disminuir las frecuencias adicionales de lavado de los puentes peatonales 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ángulo 20">
            <a:extLst>
              <a:ext uri="{FF2B5EF4-FFF2-40B4-BE49-F238E27FC236}">
                <a16:creationId xmlns:a16="http://schemas.microsoft.com/office/drawing/2014/main" id="{8385EA48-EB9D-3942-91CA-50A060D5130F}"/>
              </a:ext>
            </a:extLst>
          </p:cNvPr>
          <p:cNvSpPr/>
          <p:nvPr/>
        </p:nvSpPr>
        <p:spPr>
          <a:xfrm>
            <a:off x="4865960" y="629583"/>
            <a:ext cx="1917142" cy="9214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Mantener limpia la infraestructura urbana del Distrito.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21">
            <a:extLst>
              <a:ext uri="{FF2B5EF4-FFF2-40B4-BE49-F238E27FC236}">
                <a16:creationId xmlns:a16="http://schemas.microsoft.com/office/drawing/2014/main" id="{4B4558DA-1B26-2847-B77C-B983A4EE50F9}"/>
              </a:ext>
            </a:extLst>
          </p:cNvPr>
          <p:cNvSpPr/>
          <p:nvPr/>
        </p:nvSpPr>
        <p:spPr>
          <a:xfrm>
            <a:off x="6852657" y="629584"/>
            <a:ext cx="1917142" cy="9214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Reducción en los costos de mantenimiento de las infraestructuras.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ángulo 22">
            <a:extLst>
              <a:ext uri="{FF2B5EF4-FFF2-40B4-BE49-F238E27FC236}">
                <a16:creationId xmlns:a16="http://schemas.microsoft.com/office/drawing/2014/main" id="{6BDF1B90-F754-E24B-BA2F-5F6F61FCFD4D}"/>
              </a:ext>
            </a:extLst>
          </p:cNvPr>
          <p:cNvSpPr/>
          <p:nvPr/>
        </p:nvSpPr>
        <p:spPr>
          <a:xfrm>
            <a:off x="8750300" y="2073022"/>
            <a:ext cx="3021671" cy="719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Percepción de calidad en las condiciones de limpieza de la ciudad por parte de los habitantes del Distrito Capital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ángulo 23">
            <a:extLst>
              <a:ext uri="{FF2B5EF4-FFF2-40B4-BE49-F238E27FC236}">
                <a16:creationId xmlns:a16="http://schemas.microsoft.com/office/drawing/2014/main" id="{D1F57D95-CFF3-CA4E-BC49-04E28F76C58D}"/>
              </a:ext>
            </a:extLst>
          </p:cNvPr>
          <p:cNvSpPr/>
          <p:nvPr/>
        </p:nvSpPr>
        <p:spPr>
          <a:xfrm>
            <a:off x="9302564" y="562491"/>
            <a:ext cx="1917142" cy="10482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Aporte a uno de los factores que condicionan un lugar seguro en las áreas públicas del Distrito. </a:t>
            </a:r>
          </a:p>
          <a:p>
            <a:pPr algn="ctr"/>
            <a:endParaRPr lang="es-CO" sz="900" dirty="0">
              <a:solidFill>
                <a:schemeClr val="tx1"/>
              </a:solidFill>
              <a:latin typeface="Arial" panose="020B0604020202020204" pitchFamily="34" charset="0"/>
              <a:ea typeface="+mn-lt"/>
              <a:cs typeface="Arial" panose="020B0604020202020204" pitchFamily="34" charset="0"/>
            </a:endParaRP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25571C4-84D9-4CEF-9A75-3161DC2EF3E5}"/>
              </a:ext>
            </a:extLst>
          </p:cNvPr>
          <p:cNvSpPr/>
          <p:nvPr/>
        </p:nvSpPr>
        <p:spPr>
          <a:xfrm>
            <a:off x="4000833" y="6009344"/>
            <a:ext cx="1681510" cy="66957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Articular  las entidades competentes para el aumento de oferta de baños públicos en la ciudad.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8A2A7B3-AB61-4566-AE9F-3E51391EDCA4}"/>
              </a:ext>
            </a:extLst>
          </p:cNvPr>
          <p:cNvSpPr/>
          <p:nvPr/>
        </p:nvSpPr>
        <p:spPr>
          <a:xfrm>
            <a:off x="2622772" y="5015495"/>
            <a:ext cx="1378061" cy="7278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Generar apropiación social del espacio público a través de la cultura ciudadana. </a:t>
            </a:r>
            <a:endParaRPr lang="es-CO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ector angular 17"/>
          <p:cNvCxnSpPr>
            <a:stCxn id="8" idx="0"/>
            <a:endCxn id="9" idx="2"/>
          </p:cNvCxnSpPr>
          <p:nvPr/>
        </p:nvCxnSpPr>
        <p:spPr>
          <a:xfrm rot="16200000" flipV="1">
            <a:off x="1902123" y="1263854"/>
            <a:ext cx="591411" cy="106725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angular 21"/>
          <p:cNvCxnSpPr>
            <a:stCxn id="8" idx="0"/>
            <a:endCxn id="10" idx="2"/>
          </p:cNvCxnSpPr>
          <p:nvPr/>
        </p:nvCxnSpPr>
        <p:spPr>
          <a:xfrm rot="5400000" flipH="1" flipV="1">
            <a:off x="2920862" y="1324023"/>
            <a:ext cx="579756" cy="95857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angular 23"/>
          <p:cNvCxnSpPr>
            <a:stCxn id="11" idx="0"/>
            <a:endCxn id="12" idx="2"/>
          </p:cNvCxnSpPr>
          <p:nvPr/>
        </p:nvCxnSpPr>
        <p:spPr>
          <a:xfrm rot="16200000" flipV="1">
            <a:off x="5897500" y="1478028"/>
            <a:ext cx="522027" cy="66796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angular 25"/>
          <p:cNvCxnSpPr>
            <a:stCxn id="11" idx="0"/>
            <a:endCxn id="13" idx="2"/>
          </p:cNvCxnSpPr>
          <p:nvPr/>
        </p:nvCxnSpPr>
        <p:spPr>
          <a:xfrm rot="5400000" flipH="1" flipV="1">
            <a:off x="6890848" y="1152643"/>
            <a:ext cx="522026" cy="13187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>
            <a:stCxn id="14" idx="0"/>
            <a:endCxn id="15" idx="2"/>
          </p:cNvCxnSpPr>
          <p:nvPr/>
        </p:nvCxnSpPr>
        <p:spPr>
          <a:xfrm flipH="1" flipV="1">
            <a:off x="10261135" y="1610712"/>
            <a:ext cx="1" cy="4623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angular 30"/>
          <p:cNvCxnSpPr>
            <a:stCxn id="3" idx="0"/>
            <a:endCxn id="8" idx="2"/>
          </p:cNvCxnSpPr>
          <p:nvPr/>
        </p:nvCxnSpPr>
        <p:spPr>
          <a:xfrm rot="16200000" flipV="1">
            <a:off x="4221211" y="1282435"/>
            <a:ext cx="477533" cy="345704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angular 32"/>
          <p:cNvCxnSpPr>
            <a:stCxn id="3" idx="0"/>
            <a:endCxn id="14" idx="2"/>
          </p:cNvCxnSpPr>
          <p:nvPr/>
        </p:nvCxnSpPr>
        <p:spPr>
          <a:xfrm rot="5400000" flipH="1" flipV="1">
            <a:off x="7996131" y="984718"/>
            <a:ext cx="457372" cy="4072638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>
            <a:stCxn id="3" idx="0"/>
          </p:cNvCxnSpPr>
          <p:nvPr/>
        </p:nvCxnSpPr>
        <p:spPr>
          <a:xfrm flipH="1" flipV="1">
            <a:off x="6188497" y="2831906"/>
            <a:ext cx="1" cy="4178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angular 36"/>
          <p:cNvCxnSpPr>
            <a:stCxn id="5" idx="0"/>
            <a:endCxn id="3" idx="2"/>
          </p:cNvCxnSpPr>
          <p:nvPr/>
        </p:nvCxnSpPr>
        <p:spPr>
          <a:xfrm rot="5400000" flipH="1" flipV="1">
            <a:off x="4999697" y="2897110"/>
            <a:ext cx="317000" cy="2060601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ector angular 40"/>
          <p:cNvCxnSpPr>
            <a:stCxn id="7" idx="0"/>
            <a:endCxn id="3" idx="2"/>
          </p:cNvCxnSpPr>
          <p:nvPr/>
        </p:nvCxnSpPr>
        <p:spPr>
          <a:xfrm rot="16200000" flipV="1">
            <a:off x="8315856" y="1641553"/>
            <a:ext cx="227313" cy="4482027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cxnSpLocks/>
            <a:stCxn id="17" idx="0"/>
            <a:endCxn id="5" idx="2"/>
          </p:cNvCxnSpPr>
          <p:nvPr/>
        </p:nvCxnSpPr>
        <p:spPr>
          <a:xfrm rot="5400000" flipH="1" flipV="1">
            <a:off x="3610753" y="4498351"/>
            <a:ext cx="218195" cy="816094"/>
          </a:xfrm>
          <a:prstGeom prst="bentConnector3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uadroTexto 45">
            <a:extLst>
              <a:ext uri="{FF2B5EF4-FFF2-40B4-BE49-F238E27FC236}">
                <a16:creationId xmlns:a16="http://schemas.microsoft.com/office/drawing/2014/main" id="{51F1C8F7-1A5E-429C-8F9D-353D23CFBE34}"/>
              </a:ext>
            </a:extLst>
          </p:cNvPr>
          <p:cNvSpPr txBox="1"/>
          <p:nvPr/>
        </p:nvSpPr>
        <p:spPr>
          <a:xfrm rot="16200000">
            <a:off x="-59252" y="4708751"/>
            <a:ext cx="664069" cy="2242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MEDIOS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CAE130A-E7D7-4F1C-8A79-CE343FB6FC0E}"/>
              </a:ext>
            </a:extLst>
          </p:cNvPr>
          <p:cNvSpPr txBox="1"/>
          <p:nvPr/>
        </p:nvSpPr>
        <p:spPr>
          <a:xfrm rot="16200000">
            <a:off x="58931" y="1211902"/>
            <a:ext cx="664069" cy="2242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sz="857" dirty="0">
                <a:cs typeface="Arial" panose="020B0604020202020204" pitchFamily="34" charset="0"/>
              </a:rPr>
              <a:t>FINES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6866616B-6EC3-BD46-B9EA-14860EA73D33}"/>
              </a:ext>
            </a:extLst>
          </p:cNvPr>
          <p:cNvSpPr/>
          <p:nvPr/>
        </p:nvSpPr>
        <p:spPr>
          <a:xfrm>
            <a:off x="5123180" y="5079759"/>
            <a:ext cx="1378061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Lograr uso </a:t>
            </a:r>
            <a:r>
              <a:rPr lang="es-CO" sz="9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adecuado de los espacios públicos por parte de la ciudadanía</a:t>
            </a:r>
            <a:endParaRPr lang="es-C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8" name="Conector angular 37">
            <a:extLst>
              <a:ext uri="{FF2B5EF4-FFF2-40B4-BE49-F238E27FC236}">
                <a16:creationId xmlns:a16="http://schemas.microsoft.com/office/drawing/2014/main" id="{96882F40-196F-4442-9D18-9C0CF5852118}"/>
              </a:ext>
            </a:extLst>
          </p:cNvPr>
          <p:cNvCxnSpPr>
            <a:cxnSpLocks/>
            <a:stCxn id="32" idx="0"/>
            <a:endCxn id="5" idx="2"/>
          </p:cNvCxnSpPr>
          <p:nvPr/>
        </p:nvCxnSpPr>
        <p:spPr>
          <a:xfrm rot="16200000" flipV="1">
            <a:off x="4828825" y="4096373"/>
            <a:ext cx="282459" cy="1684314"/>
          </a:xfrm>
          <a:prstGeom prst="bentConnector3">
            <a:avLst>
              <a:gd name="adj1" fmla="val 50000"/>
            </a:avLst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de flecha 41">
            <a:extLst>
              <a:ext uri="{FF2B5EF4-FFF2-40B4-BE49-F238E27FC236}">
                <a16:creationId xmlns:a16="http://schemas.microsoft.com/office/drawing/2014/main" id="{E3709183-69DF-9547-ACFD-8C19589FE748}"/>
              </a:ext>
            </a:extLst>
          </p:cNvPr>
          <p:cNvCxnSpPr/>
          <p:nvPr/>
        </p:nvCxnSpPr>
        <p:spPr>
          <a:xfrm flipV="1">
            <a:off x="10672627" y="4869231"/>
            <a:ext cx="13335" cy="254000"/>
          </a:xfrm>
          <a:prstGeom prst="straightConnector1">
            <a:avLst/>
          </a:prstGeom>
          <a:ln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3392E66D-574F-4348-84C0-62BE58CD94C1}"/>
              </a:ext>
            </a:extLst>
          </p:cNvPr>
          <p:cNvSpPr/>
          <p:nvPr/>
        </p:nvSpPr>
        <p:spPr>
          <a:xfrm>
            <a:off x="9981494" y="5153074"/>
            <a:ext cx="1378061" cy="5156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>
              <a:spcAft>
                <a:spcPts val="0"/>
              </a:spcAft>
            </a:pPr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reglamentación nacional contempla las condiciones particulares de Bogotá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712FE6D-28CD-D149-B6C7-BB37FBCB815D}"/>
              </a:ext>
            </a:extLst>
          </p:cNvPr>
          <p:cNvSpPr/>
          <p:nvPr/>
        </p:nvSpPr>
        <p:spPr>
          <a:xfrm>
            <a:off x="9991564" y="5896793"/>
            <a:ext cx="1388795" cy="7206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900" dirty="0">
                <a:solidFill>
                  <a:schemeClr val="tx1"/>
                </a:solidFill>
                <a:latin typeface="Arial" panose="020B0604020202020204" pitchFamily="34" charset="0"/>
                <a:ea typeface="+mn-lt"/>
                <a:cs typeface="Arial" panose="020B0604020202020204" pitchFamily="34" charset="0"/>
              </a:rPr>
              <a:t>Implementar mayores frecuencia de lavado</a:t>
            </a:r>
          </a:p>
        </p:txBody>
      </p:sp>
      <p:cxnSp>
        <p:nvCxnSpPr>
          <p:cNvPr id="20" name="Conector angular 19">
            <a:extLst>
              <a:ext uri="{FF2B5EF4-FFF2-40B4-BE49-F238E27FC236}">
                <a16:creationId xmlns:a16="http://schemas.microsoft.com/office/drawing/2014/main" id="{FC32D9B1-40B5-F74F-9D86-EE57B2E0114C}"/>
              </a:ext>
            </a:extLst>
          </p:cNvPr>
          <p:cNvCxnSpPr>
            <a:stCxn id="16" idx="0"/>
            <a:endCxn id="17" idx="2"/>
          </p:cNvCxnSpPr>
          <p:nvPr/>
        </p:nvCxnSpPr>
        <p:spPr>
          <a:xfrm rot="16200000" flipV="1">
            <a:off x="3943680" y="5111435"/>
            <a:ext cx="266032" cy="152978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Conector angular 22">
            <a:extLst>
              <a:ext uri="{FF2B5EF4-FFF2-40B4-BE49-F238E27FC236}">
                <a16:creationId xmlns:a16="http://schemas.microsoft.com/office/drawing/2014/main" id="{FA198296-C945-E348-B039-546E52B11F08}"/>
              </a:ext>
            </a:extLst>
          </p:cNvPr>
          <p:cNvCxnSpPr>
            <a:stCxn id="16" idx="0"/>
            <a:endCxn id="32" idx="2"/>
          </p:cNvCxnSpPr>
          <p:nvPr/>
        </p:nvCxnSpPr>
        <p:spPr>
          <a:xfrm rot="5400000" flipH="1" flipV="1">
            <a:off x="5119917" y="5317051"/>
            <a:ext cx="413965" cy="97062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7" name="Conector angular 26">
            <a:extLst>
              <a:ext uri="{FF2B5EF4-FFF2-40B4-BE49-F238E27FC236}">
                <a16:creationId xmlns:a16="http://schemas.microsoft.com/office/drawing/2014/main" id="{92D3323D-6F7F-554D-A9EA-B321B538863C}"/>
              </a:ext>
            </a:extLst>
          </p:cNvPr>
          <p:cNvCxnSpPr>
            <a:stCxn id="34" idx="0"/>
            <a:endCxn id="44" idx="2"/>
          </p:cNvCxnSpPr>
          <p:nvPr/>
        </p:nvCxnSpPr>
        <p:spPr>
          <a:xfrm rot="16200000" flipV="1">
            <a:off x="10564195" y="5775025"/>
            <a:ext cx="228099" cy="15437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035666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83BA5EE6075647B83267605D9CEBA2" ma:contentTypeVersion="11" ma:contentTypeDescription="Create a new document." ma:contentTypeScope="" ma:versionID="d418f7b1df5e8868f036ec7343fd94b4">
  <xsd:schema xmlns:xsd="http://www.w3.org/2001/XMLSchema" xmlns:xs="http://www.w3.org/2001/XMLSchema" xmlns:p="http://schemas.microsoft.com/office/2006/metadata/properties" xmlns:ns2="00de6283-117f-4f20-ab61-3a5e75dfe264" xmlns:ns3="b28941c1-5078-4b68-9bcc-bfced5fcc882" targetNamespace="http://schemas.microsoft.com/office/2006/metadata/properties" ma:root="true" ma:fieldsID="b4cfa13921c470a926686658a0f6670b" ns2:_="" ns3:_="">
    <xsd:import namespace="00de6283-117f-4f20-ab61-3a5e75dfe264"/>
    <xsd:import namespace="b28941c1-5078-4b68-9bcc-bfced5fcc8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de6283-117f-4f20-ab61-3a5e75dfe2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8941c1-5078-4b68-9bcc-bfced5fcc88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CB67BDB-7F2A-4D98-8533-BD65AEA2CE7B}">
  <ds:schemaRefs>
    <ds:schemaRef ds:uri="http://schemas.microsoft.com/office/infopath/2007/PartnerControls"/>
    <ds:schemaRef ds:uri="http://www.w3.org/XML/1998/namespace"/>
    <ds:schemaRef ds:uri="b28941c1-5078-4b68-9bcc-bfced5fcc882"/>
    <ds:schemaRef ds:uri="http://purl.org/dc/elements/1.1/"/>
    <ds:schemaRef ds:uri="00de6283-117f-4f20-ab61-3a5e75dfe264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3896FF1D-1E03-41E2-BF52-A4771C366243}"/>
</file>

<file path=customXml/itemProps3.xml><?xml version="1.0" encoding="utf-8"?>
<ds:datastoreItem xmlns:ds="http://schemas.openxmlformats.org/officeDocument/2006/customXml" ds:itemID="{B59D4E51-F467-4D11-B122-03122770BA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TM02836342[[fn=Ion]]</Template>
  <TotalTime>5582</TotalTime>
  <Words>348</Words>
  <Application>Microsoft Office PowerPoint</Application>
  <PresentationFormat>Panorámica</PresentationFormat>
  <Paragraphs>39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Alejandro Roa Sabogal</dc:creator>
  <cp:lastModifiedBy>casa</cp:lastModifiedBy>
  <cp:revision>381</cp:revision>
  <dcterms:created xsi:type="dcterms:W3CDTF">2020-01-23T16:45:13Z</dcterms:created>
  <dcterms:modified xsi:type="dcterms:W3CDTF">2020-12-05T22:23:46Z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0x0101001883BA5EE6075647B83267605D9CEBA2</vt:lpwstr>
  </property>
</Properties>
</file>